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ddb020e4d64072" /><Relationship Type="http://schemas.openxmlformats.org/officeDocument/2006/relationships/extended-properties" Target="/docProps/app.xml" Id="R12b851072d144adf" /><Relationship Type="http://schemas.openxmlformats.org/officeDocument/2006/relationships/officeDocument" Target="/ppt/presentation.xml" Id="R2427ae854a0c4e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e694f5832f408d"/>
  </p:sldMasterIdLst>
  <p:notesMasterIdLst>
    <p:notesMasterId xmlns:r="http://schemas.openxmlformats.org/officeDocument/2006/relationships" r:id="Ref2e27d07ef14251"/>
  </p:notesMasterIdLst>
  <p:sldIdLst>
    <p:sldId xmlns:r="http://schemas.openxmlformats.org/officeDocument/2006/relationships" id="256" r:id="R858eb7b23d3e4c49"/>
    <p:sldId xmlns:r="http://schemas.openxmlformats.org/officeDocument/2006/relationships" id="257" r:id="Rdef107963b6f4982"/>
    <p:sldId xmlns:r="http://schemas.openxmlformats.org/officeDocument/2006/relationships" id="258" r:id="R634074dfafd94a91"/>
    <p:sldId xmlns:r="http://schemas.openxmlformats.org/officeDocument/2006/relationships" id="259" r:id="R98227b38b1124d3a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7e215b10014d86" /><Relationship Type="http://schemas.openxmlformats.org/officeDocument/2006/relationships/slideMaster" Target="/ppt/slideMasters/slideMaster1.xml" Id="R2ee694f5832f408d" /><Relationship Type="http://schemas.openxmlformats.org/officeDocument/2006/relationships/notesMaster" Target="/ppt/notesMasters/notesMaster1.xml" Id="Ref2e27d07ef14251" /><Relationship Type="http://schemas.openxmlformats.org/officeDocument/2006/relationships/presProps" Target="/ppt/presProps.xml" Id="R7f6440d71f9a4e98" /><Relationship Type="http://schemas.openxmlformats.org/officeDocument/2006/relationships/tableStyles" Target="/ppt/tableStyles.xml" Id="Rd52ddda5b9704eb4" /><Relationship Type="http://schemas.openxmlformats.org/officeDocument/2006/relationships/slide" Target="/ppt/slides/slide1.xml" Id="R858eb7b23d3e4c49" /><Relationship Type="http://schemas.openxmlformats.org/officeDocument/2006/relationships/slide" Target="/ppt/slides/slide2.xml" Id="Rdef107963b6f4982" /><Relationship Type="http://schemas.openxmlformats.org/officeDocument/2006/relationships/slide" Target="/ppt/slides/slide3.xml" Id="R634074dfafd94a91" /><Relationship Type="http://schemas.openxmlformats.org/officeDocument/2006/relationships/slide" Target="/ppt/slides/slide4.xml" Id="R98227b38b1124d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087807d3bb48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d98c635ae848aa" /><Relationship Type="http://schemas.openxmlformats.org/officeDocument/2006/relationships/notesMaster" Target="/ppt/notesMasters/notesMaster1.xml" Id="R6f88c270c8094b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b17ec387c145c8" /><Relationship Type="http://schemas.openxmlformats.org/officeDocument/2006/relationships/notesMaster" Target="/ppt/notesMasters/notesMaster1.xml" Id="Rcc06396d4ca545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215413821c24403" /><Relationship Type="http://schemas.openxmlformats.org/officeDocument/2006/relationships/notesMaster" Target="/ppt/notesMasters/notesMaster1.xml" Id="Rc84a4a9ae7c44f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1f0dfc25ac4f64" /><Relationship Type="http://schemas.openxmlformats.org/officeDocument/2006/relationships/notesMaster" Target="/ppt/notesMasters/notesMaster1.xml" Id="R42cfd2404efd4a5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7e2c9653ce4b3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150d3ad6ba46f1" /><Relationship Type="http://schemas.openxmlformats.org/officeDocument/2006/relationships/slideLayout" Target="/ppt/slideLayouts/slideLayout1.xml" Id="R538a2192bc7b4b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8a2192bc7b4b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841694f5714fae" /><Relationship Type="http://schemas.openxmlformats.org/officeDocument/2006/relationships/notesSlide" Target="/ppt/notesSlides/notesSlide1.xml" Id="Rc5661daf43e345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58cca2b4464431" /><Relationship Type="http://schemas.openxmlformats.org/officeDocument/2006/relationships/notesSlide" Target="/ppt/notesSlides/notesSlide2.xml" Id="Rb7827256de2c40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c668b7de6f4cbe" /><Relationship Type="http://schemas.openxmlformats.org/officeDocument/2006/relationships/notesSlide" Target="/ppt/notesSlides/notesSlide3.xml" Id="Rdaa7b7407a7a4e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71850ba971499e" /><Relationship Type="http://schemas.openxmlformats.org/officeDocument/2006/relationships/notesSlide" Target="/ppt/notesSlides/notesSlide4.xml" Id="R73435545baa148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eyebrow-1">
            <a:extLst xmlns:a="http://schemas.openxmlformats.org/drawingml/2006/main">
              <a:ext uri="{FF2B5EF4-FFF2-40B4-BE49-F238E27FC236}">
                <a16:creationId xmlns:a16="http://schemas.microsoft.com/office/drawing/2014/main" id="{3C3E8E40-7A1B-477A-AA42-41A82CDE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01  ·  СПРОС И ПРЕДЛОЖЕНИЕ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8ACF42CF-FB6D-475C-B3F8-03E99C3D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95350"/>
            <a:ext cx="13487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Больше номеров ≠ больше покупателей</a:t>
            </a:r>
          </a:p>
        </p:txBody>
      </p:sp>
      <p:sp>
        <p:nvSpPr>
          <p:cNvPr id="3" name="subtitle-1">
            <a:extLst xmlns:a="http://schemas.openxmlformats.org/drawingml/2006/main">
              <a:ext uri="{FF2B5EF4-FFF2-40B4-BE49-F238E27FC236}">
                <a16:creationId xmlns:a16="http://schemas.microsoft.com/office/drawing/2014/main" id="{B8B2F680-FEB7-408C-A4E7-741D796F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09750"/>
            <a:ext cx="13487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E7A87"/>
                </a:solidFill>
                <a:latin typeface="Arial"/>
                <a:ea typeface="Arial"/>
                <a:cs typeface="Arial"/>
              </a:rPr>
              <a:t>Условный пример: ёмкость бизнеса выросла, а объём рынка остался прежним</a:t>
            </a:r>
          </a:p>
        </p:txBody>
      </p:sp>
      <p:sp>
        <p:nvSpPr>
          <p:cNvPr id="4" name="capacity-panel">
            <a:extLst xmlns:a="http://schemas.openxmlformats.org/drawingml/2006/main">
              <a:ext uri="{FF2B5EF4-FFF2-40B4-BE49-F238E27FC236}">
                <a16:creationId xmlns:a16="http://schemas.microsoft.com/office/drawing/2014/main" id="{1E76C4D8-FF35-4427-955F-104595564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05100"/>
            <a:ext cx="64770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apacity-label">
            <a:extLst xmlns:a="http://schemas.openxmlformats.org/drawingml/2006/main">
              <a:ext uri="{FF2B5EF4-FFF2-40B4-BE49-F238E27FC236}">
                <a16:creationId xmlns:a16="http://schemas.microsoft.com/office/drawing/2014/main" id="{02936F62-D3D1-46B7-9E3A-193719FE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09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ВМЕСТИМОСТЬ</a:t>
            </a:r>
          </a:p>
        </p:txBody>
      </p:sp>
      <p:sp>
        <p:nvSpPr>
          <p:cNvPr id="6" name="capacity-before">
            <a:extLst xmlns:a="http://schemas.openxmlformats.org/drawingml/2006/main">
              <a:ext uri="{FF2B5EF4-FFF2-40B4-BE49-F238E27FC236}">
                <a16:creationId xmlns:a16="http://schemas.microsoft.com/office/drawing/2014/main" id="{94E311F0-4CB2-43D0-BCB2-61F14E04D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524250"/>
            <a:ext cx="209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1 000</a:t>
            </a:r>
          </a:p>
        </p:txBody>
      </p:sp>
      <p:sp>
        <p:nvSpPr>
          <p:cNvPr id="7" name="capacity-arrow">
            <a:extLst xmlns:a="http://schemas.openxmlformats.org/drawingml/2006/main">
              <a:ext uri="{FF2B5EF4-FFF2-40B4-BE49-F238E27FC236}">
                <a16:creationId xmlns:a16="http://schemas.microsoft.com/office/drawing/2014/main" id="{9E794EC7-DE2E-4394-824C-E0AC5903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600450"/>
            <a:ext cx="95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6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8" name="capacity-after">
            <a:extLst xmlns:a="http://schemas.openxmlformats.org/drawingml/2006/main">
              <a:ext uri="{FF2B5EF4-FFF2-40B4-BE49-F238E27FC236}">
                <a16:creationId xmlns:a16="http://schemas.microsoft.com/office/drawing/2014/main" id="{0FB0950D-69D9-48CA-B827-748E489B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524250"/>
            <a:ext cx="2381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1D4E73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1D4E73"/>
                </a:solidFill>
                <a:latin typeface="Arial"/>
                <a:ea typeface="Arial"/>
                <a:cs typeface="Arial"/>
              </a:rPr>
              <a:t>1 400</a:t>
            </a:r>
          </a:p>
        </p:txBody>
      </p:sp>
      <p:sp>
        <p:nvSpPr>
          <p:cNvPr id="9" name="capacity-caption">
            <a:extLst xmlns:a="http://schemas.openxmlformats.org/drawingml/2006/main">
              <a:ext uri="{FF2B5EF4-FFF2-40B4-BE49-F238E27FC236}">
                <a16:creationId xmlns:a16="http://schemas.microsoft.com/office/drawing/2014/main" id="{F15D3223-07ED-47FF-A89F-A730CDFC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857750"/>
            <a:ext cx="5334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гостей компания теперь может разместить</a:t>
            </a:r>
          </a:p>
        </p:txBody>
      </p:sp>
      <p:sp>
        <p:nvSpPr>
          <p:cNvPr id="10" name="capacity-growth">
            <a:extLst xmlns:a="http://schemas.openxmlformats.org/drawingml/2006/main">
              <a:ext uri="{FF2B5EF4-FFF2-40B4-BE49-F238E27FC236}">
                <a16:creationId xmlns:a16="http://schemas.microsoft.com/office/drawing/2014/main" id="{6C8DC450-6909-4FC3-A3DD-2DB52AC6D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638800"/>
            <a:ext cx="2476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B6B9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capacity-growth-text">
            <a:extLst xmlns:a="http://schemas.openxmlformats.org/drawingml/2006/main">
              <a:ext uri="{FF2B5EF4-FFF2-40B4-BE49-F238E27FC236}">
                <a16:creationId xmlns:a16="http://schemas.microsoft.com/office/drawing/2014/main" id="{00C4349E-14CE-410A-99D9-BC0A0F3E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648325"/>
            <a:ext cx="22288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+40% к номерному фонду</a:t>
            </a:r>
          </a:p>
        </p:txBody>
      </p:sp>
      <p:sp>
        <p:nvSpPr>
          <p:cNvPr id="12" name="demand-panel">
            <a:extLst xmlns:a="http://schemas.openxmlformats.org/drawingml/2006/main">
              <a:ext uri="{FF2B5EF4-FFF2-40B4-BE49-F238E27FC236}">
                <a16:creationId xmlns:a16="http://schemas.microsoft.com/office/drawing/2014/main" id="{45A30EE6-8178-4DE1-BAAA-1BA99E66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705100"/>
            <a:ext cx="64770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emand-label">
            <a:extLst xmlns:a="http://schemas.openxmlformats.org/drawingml/2006/main">
              <a:ext uri="{FF2B5EF4-FFF2-40B4-BE49-F238E27FC236}">
                <a16:creationId xmlns:a16="http://schemas.microsoft.com/office/drawing/2014/main" id="{7CC377B3-AD8B-41D4-9D51-FDE0344B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009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9824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8242"/>
                </a:solidFill>
                <a:latin typeface="Arial"/>
                <a:ea typeface="Arial"/>
                <a:cs typeface="Arial"/>
              </a:rPr>
              <a:t>ФАКТИЧЕСКИЙ СПРОС</a:t>
            </a:r>
          </a:p>
        </p:txBody>
      </p:sp>
      <p:sp>
        <p:nvSpPr>
          <p:cNvPr id="14" name="demand-before">
            <a:extLst xmlns:a="http://schemas.openxmlformats.org/drawingml/2006/main">
              <a:ext uri="{FF2B5EF4-FFF2-40B4-BE49-F238E27FC236}">
                <a16:creationId xmlns:a16="http://schemas.microsoft.com/office/drawing/2014/main" id="{142FB044-0BCE-4640-A8E9-51817116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524250"/>
            <a:ext cx="1809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700</a:t>
            </a:r>
          </a:p>
        </p:txBody>
      </p:sp>
      <p:sp>
        <p:nvSpPr>
          <p:cNvPr id="15" name="demand-arrow">
            <a:extLst xmlns:a="http://schemas.openxmlformats.org/drawingml/2006/main">
              <a:ext uri="{FF2B5EF4-FFF2-40B4-BE49-F238E27FC236}">
                <a16:creationId xmlns:a16="http://schemas.microsoft.com/office/drawing/2014/main" id="{0BA1E876-1788-4004-9418-B36798F18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3600450"/>
            <a:ext cx="95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650" b="1">
                <a:solidFill>
                  <a:srgbClr val="D9824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D98242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6" name="demand-after">
            <a:extLst xmlns:a="http://schemas.openxmlformats.org/drawingml/2006/main">
              <a:ext uri="{FF2B5EF4-FFF2-40B4-BE49-F238E27FC236}">
                <a16:creationId xmlns:a16="http://schemas.microsoft.com/office/drawing/2014/main" id="{03F72A3E-0B98-492F-8908-2EA9E3D6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3524250"/>
            <a:ext cx="2190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D98242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D98242"/>
                </a:solidFill>
                <a:latin typeface="Arial"/>
                <a:ea typeface="Arial"/>
                <a:cs typeface="Arial"/>
              </a:rPr>
              <a:t>700</a:t>
            </a:r>
          </a:p>
        </p:txBody>
      </p:sp>
      <p:sp>
        <p:nvSpPr>
          <p:cNvPr id="17" name="demand-caption">
            <a:extLst xmlns:a="http://schemas.openxmlformats.org/drawingml/2006/main">
              <a:ext uri="{FF2B5EF4-FFF2-40B4-BE49-F238E27FC236}">
                <a16:creationId xmlns:a16="http://schemas.microsoft.com/office/drawing/2014/main" id="{99BE23FE-5612-4AC0-8F9D-BBD38A1E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857750"/>
            <a:ext cx="5334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покупателей было и осталось при прежнем рынке</a:t>
            </a:r>
          </a:p>
        </p:txBody>
      </p:sp>
      <p:sp>
        <p:nvSpPr>
          <p:cNvPr id="18" name="demand-flat">
            <a:extLst xmlns:a="http://schemas.openxmlformats.org/drawingml/2006/main">
              <a:ext uri="{FF2B5EF4-FFF2-40B4-BE49-F238E27FC236}">
                <a16:creationId xmlns:a16="http://schemas.microsoft.com/office/drawing/2014/main" id="{D060525E-B62C-4F30-A2F9-040A6EB7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638800"/>
            <a:ext cx="2238375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2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demand-flat-text">
            <a:extLst xmlns:a="http://schemas.openxmlformats.org/drawingml/2006/main">
              <a:ext uri="{FF2B5EF4-FFF2-40B4-BE49-F238E27FC236}">
                <a16:creationId xmlns:a16="http://schemas.microsoft.com/office/drawing/2014/main" id="{6E6D193B-366E-48CB-A4B5-BBD0A267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648325"/>
            <a:ext cx="19716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спрос не вырос</a:t>
            </a:r>
          </a:p>
        </p:txBody>
      </p:sp>
      <p:sp>
        <p:nvSpPr>
          <p:cNvPr id="20" name="takeaway-1">
            <a:extLst xmlns:a="http://schemas.openxmlformats.org/drawingml/2006/main">
              <a:ext uri="{FF2B5EF4-FFF2-40B4-BE49-F238E27FC236}">
                <a16:creationId xmlns:a16="http://schemas.microsoft.com/office/drawing/2014/main" id="{C375ECD7-CB47-4A12-B0B0-8311B304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515100"/>
            <a:ext cx="13487400" cy="118110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D4E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takeaway-1-text">
            <a:extLst xmlns:a="http://schemas.openxmlformats.org/drawingml/2006/main">
              <a:ext uri="{FF2B5EF4-FFF2-40B4-BE49-F238E27FC236}">
                <a16:creationId xmlns:a16="http://schemas.microsoft.com/office/drawing/2014/main" id="{57751F1C-B6B1-46F2-9B64-0FDB80082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6667500"/>
            <a:ext cx="126492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Дополнительный номерной фонд увеличивает предложение,</a:t>
            </a:r>
          </a:p>
          <a:p xmlns:a="http://schemas.openxmlformats.org/drawingml/2006/main">
            <a:pPr algn="ctr"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но сам по себе не создаёт дополнительный спрос.</a:t>
            </a:r>
          </a:p>
        </p:txBody>
      </p:sp>
      <p:sp>
        <p:nvSpPr>
          <p:cNvPr id="22" name="footer-rule-1">
            <a:extLst xmlns:a="http://schemas.openxmlformats.org/drawingml/2006/main">
              <a:ext uri="{FF2B5EF4-FFF2-40B4-BE49-F238E27FC236}">
                <a16:creationId xmlns:a16="http://schemas.microsoft.com/office/drawing/2014/main" id="{9984FD15-0B57-47AA-9194-F30597AA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20050"/>
            <a:ext cx="13487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footer-brand-1">
            <a:extLst xmlns:a="http://schemas.openxmlformats.org/drawingml/2006/main">
              <a:ext uri="{FF2B5EF4-FFF2-40B4-BE49-F238E27FC236}">
                <a16:creationId xmlns:a16="http://schemas.microsoft.com/office/drawing/2014/main" id="{9E039F13-67B1-4929-A39D-4E686755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962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E7A87"/>
                </a:solidFill>
                <a:latin typeface="Arial"/>
                <a:ea typeface="Arial"/>
                <a:cs typeface="Arial"/>
              </a:rPr>
              <a:t>АЛЕКМО  ·  DIGITAL-МАРКЕТИНГ</a:t>
            </a:r>
          </a:p>
        </p:txBody>
      </p:sp>
      <p:sp>
        <p:nvSpPr>
          <p:cNvPr id="24" name="footer-note-1">
            <a:extLst xmlns:a="http://schemas.openxmlformats.org/drawingml/2006/main">
              <a:ext uri="{FF2B5EF4-FFF2-40B4-BE49-F238E27FC236}">
                <a16:creationId xmlns:a16="http://schemas.microsoft.com/office/drawing/2014/main" id="{949A391F-A259-4CF6-A114-05C1D7B9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809625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E7A87"/>
                </a:solidFill>
                <a:latin typeface="Arial"/>
                <a:ea typeface="Arial"/>
                <a:cs typeface="Arial"/>
              </a:rPr>
              <a:t>Условный пример из статьи</a:t>
            </a:r>
          </a:p>
        </p:txBody>
      </p:sp>
      <p:sp>
        <p:nvSpPr>
          <p:cNvPr id="25" name="footer-page-1">
            <a:extLst xmlns:a="http://schemas.openxmlformats.org/drawingml/2006/main">
              <a:ext uri="{FF2B5EF4-FFF2-40B4-BE49-F238E27FC236}">
                <a16:creationId xmlns:a16="http://schemas.microsoft.com/office/drawing/2014/main" id="{146A2DD4-5C8B-489B-8318-2962FB08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73125" y="8096250"/>
            <a:ext cx="7905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366714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eyebrow-2">
            <a:extLst xmlns:a="http://schemas.openxmlformats.org/drawingml/2006/main">
              <a:ext uri="{FF2B5EF4-FFF2-40B4-BE49-F238E27FC236}">
                <a16:creationId xmlns:a16="http://schemas.microsoft.com/office/drawing/2014/main" id="{9E1072E3-B8F3-4A52-9211-6B103117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02  ·  БРЕНДОВЫЙ СПРОС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40CC4F12-46A5-4BAF-A1A1-96198ECFB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95350"/>
            <a:ext cx="13487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Сильный бренд не отменяет борьбу за пользователя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F7E0E07B-DCE2-4404-8969-324B707F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09750"/>
            <a:ext cx="13487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E7A87"/>
                </a:solidFill>
                <a:latin typeface="Arial"/>
                <a:ea typeface="Arial"/>
                <a:cs typeface="Arial"/>
              </a:rPr>
              <a:t>Известность работает только тогда, когда накопленный спрос удаётся конвертировать</a:t>
            </a:r>
          </a:p>
        </p:txBody>
      </p:sp>
      <p:sp>
        <p:nvSpPr>
          <p:cNvPr id="4" name="revenue-number">
            <a:extLst xmlns:a="http://schemas.openxmlformats.org/drawingml/2006/main">
              <a:ext uri="{FF2B5EF4-FFF2-40B4-BE49-F238E27FC236}">
                <a16:creationId xmlns:a16="http://schemas.microsoft.com/office/drawing/2014/main" id="{0BAE704C-DC85-49BF-96CB-8491234C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81300"/>
            <a:ext cx="4191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900" b="1">
                <a:solidFill>
                  <a:srgbClr val="1D4E73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1D4E73"/>
                </a:solidFill>
                <a:latin typeface="Arial"/>
                <a:ea typeface="Arial"/>
                <a:cs typeface="Arial"/>
              </a:rPr>
              <a:t>117,7</a:t>
            </a:r>
          </a:p>
        </p:txBody>
      </p:sp>
      <p:sp>
        <p:nvSpPr>
          <p:cNvPr id="5" name="revenue-unit">
            <a:extLst xmlns:a="http://schemas.openxmlformats.org/drawingml/2006/main">
              <a:ext uri="{FF2B5EF4-FFF2-40B4-BE49-F238E27FC236}">
                <a16:creationId xmlns:a16="http://schemas.microsoft.com/office/drawing/2014/main" id="{C8D1DF4B-3819-4682-BBF8-304BFF955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8145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млн ₽</a:t>
            </a:r>
          </a:p>
        </p:txBody>
      </p:sp>
      <p:sp>
        <p:nvSpPr>
          <p:cNvPr id="6" name="revenue-caption">
            <a:extLst xmlns:a="http://schemas.openxmlformats.org/drawingml/2006/main">
              <a:ext uri="{FF2B5EF4-FFF2-40B4-BE49-F238E27FC236}">
                <a16:creationId xmlns:a16="http://schemas.microsoft.com/office/drawing/2014/main" id="{B8114EF9-75B4-42C8-A6D8-30259393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291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рекламного дохода вместе дали</a:t>
            </a:r>
          </a:p>
          <a:p xmlns:a="http://schemas.openxmlformats.org/drawingml/2006/main">
            <a:pPr algn="l">
              <a:defRPr sz="1875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два наиболее сильных объекта</a:t>
            </a:r>
          </a:p>
        </p:txBody>
      </p:sp>
      <p:sp>
        <p:nvSpPr>
          <p:cNvPr id="7" name="brand-separator">
            <a:extLst xmlns:a="http://schemas.openxmlformats.org/drawingml/2006/main">
              <a:ext uri="{FF2B5EF4-FFF2-40B4-BE49-F238E27FC236}">
                <a16:creationId xmlns:a16="http://schemas.microsoft.com/office/drawing/2014/main" id="{191DF8E6-F128-4F31-AB84-6FFDBC532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781300"/>
            <a:ext cx="190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metrics-head-obj">
            <a:extLst xmlns:a="http://schemas.openxmlformats.org/drawingml/2006/main">
              <a:ext uri="{FF2B5EF4-FFF2-40B4-BE49-F238E27FC236}">
                <a16:creationId xmlns:a16="http://schemas.microsoft.com/office/drawing/2014/main" id="{82A8512F-DDB4-4DEA-80FE-1E488596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6860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E7A87"/>
                </a:solidFill>
                <a:latin typeface="Arial"/>
                <a:ea typeface="Arial"/>
                <a:cs typeface="Arial"/>
              </a:rPr>
              <a:t>ОБЪЕКТ</a:t>
            </a:r>
          </a:p>
        </p:txBody>
      </p:sp>
      <p:sp>
        <p:nvSpPr>
          <p:cNvPr id="9" name="metrics-head-impr">
            <a:extLst xmlns:a="http://schemas.openxmlformats.org/drawingml/2006/main">
              <a:ext uri="{FF2B5EF4-FFF2-40B4-BE49-F238E27FC236}">
                <a16:creationId xmlns:a16="http://schemas.microsoft.com/office/drawing/2014/main" id="{7ECF44EC-EF34-4016-A362-5FB18BFF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860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E7A87"/>
                </a:solidFill>
                <a:latin typeface="Arial"/>
                <a:ea typeface="Arial"/>
                <a:cs typeface="Arial"/>
              </a:rPr>
              <a:t>ПОКАЗЫ</a:t>
            </a:r>
          </a:p>
        </p:txBody>
      </p:sp>
      <p:sp>
        <p:nvSpPr>
          <p:cNvPr id="10" name="metrics-head-click">
            <a:extLst xmlns:a="http://schemas.openxmlformats.org/drawingml/2006/main">
              <a:ext uri="{FF2B5EF4-FFF2-40B4-BE49-F238E27FC236}">
                <a16:creationId xmlns:a16="http://schemas.microsoft.com/office/drawing/2014/main" id="{C6E8D39A-AC83-4E92-A0C9-A28F20851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26860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E7A87"/>
                </a:solidFill>
                <a:latin typeface="Arial"/>
                <a:ea typeface="Arial"/>
                <a:cs typeface="Arial"/>
              </a:rPr>
              <a:t>КЛИКИ</a:t>
            </a:r>
          </a:p>
        </p:txBody>
      </p:sp>
      <p:sp>
        <p:nvSpPr>
          <p:cNvPr id="11" name="metrics-head-buy">
            <a:extLst xmlns:a="http://schemas.openxmlformats.org/drawingml/2006/main">
              <a:ext uri="{FF2B5EF4-FFF2-40B4-BE49-F238E27FC236}">
                <a16:creationId xmlns:a16="http://schemas.microsoft.com/office/drawing/2014/main" id="{EB57C4A4-C6F1-4E7C-8A2F-F6D54D94C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49200" y="268605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E7A87"/>
                </a:solidFill>
                <a:latin typeface="Arial"/>
                <a:ea typeface="Arial"/>
                <a:cs typeface="Arial"/>
              </a:rPr>
              <a:t>ПОКУПКИ</a:t>
            </a:r>
          </a:p>
        </p:txBody>
      </p:sp>
      <p:sp>
        <p:nvSpPr>
          <p:cNvPr id="12" name="object-a-row">
            <a:extLst xmlns:a="http://schemas.openxmlformats.org/drawingml/2006/main">
              <a:ext uri="{FF2B5EF4-FFF2-40B4-BE49-F238E27FC236}">
                <a16:creationId xmlns:a16="http://schemas.microsoft.com/office/drawing/2014/main" id="{0F7BABA7-62BC-4B09-A75E-EFC99CDD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086100"/>
            <a:ext cx="85915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EA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object-a">
            <a:extLst xmlns:a="http://schemas.openxmlformats.org/drawingml/2006/main">
              <a:ext uri="{FF2B5EF4-FFF2-40B4-BE49-F238E27FC236}">
                <a16:creationId xmlns:a16="http://schemas.microsoft.com/office/drawing/2014/main" id="{70698C78-F305-4F36-B77B-408ABF7F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29565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Объект A</a:t>
            </a:r>
          </a:p>
        </p:txBody>
      </p:sp>
      <p:sp>
        <p:nvSpPr>
          <p:cNvPr id="14" name="object-a-impr">
            <a:extLst xmlns:a="http://schemas.openxmlformats.org/drawingml/2006/main">
              <a:ext uri="{FF2B5EF4-FFF2-40B4-BE49-F238E27FC236}">
                <a16:creationId xmlns:a16="http://schemas.microsoft.com/office/drawing/2014/main" id="{7C2407AF-00E5-4604-B34C-46F57E2A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29565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025" b="1">
                <a:solidFill>
                  <a:srgbClr val="1D4E7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D4E73"/>
                </a:solidFill>
                <a:latin typeface="Arial"/>
                <a:ea typeface="Arial"/>
                <a:cs typeface="Arial"/>
              </a:rPr>
              <a:t>139,5 тыс.</a:t>
            </a:r>
          </a:p>
        </p:txBody>
      </p:sp>
      <p:sp>
        <p:nvSpPr>
          <p:cNvPr id="15" name="object-a-click">
            <a:extLst xmlns:a="http://schemas.openxmlformats.org/drawingml/2006/main">
              <a:ext uri="{FF2B5EF4-FFF2-40B4-BE49-F238E27FC236}">
                <a16:creationId xmlns:a16="http://schemas.microsoft.com/office/drawing/2014/main" id="{097CC421-571C-453A-8992-475FCA46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329565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025" b="1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3C4A59"/>
                </a:solidFill>
                <a:latin typeface="Arial"/>
                <a:ea typeface="Arial"/>
                <a:cs typeface="Arial"/>
              </a:rPr>
              <a:t>16,3 тыс.</a:t>
            </a:r>
          </a:p>
        </p:txBody>
      </p:sp>
      <p:sp>
        <p:nvSpPr>
          <p:cNvPr id="16" name="object-a-buy">
            <a:extLst xmlns:a="http://schemas.openxmlformats.org/drawingml/2006/main">
              <a:ext uri="{FF2B5EF4-FFF2-40B4-BE49-F238E27FC236}">
                <a16:creationId xmlns:a16="http://schemas.microsoft.com/office/drawing/2014/main" id="{97949BF9-DF9D-4F35-AE88-73DA5178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06300" y="3295650"/>
            <a:ext cx="1676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550" b="1">
                <a:solidFill>
                  <a:srgbClr val="D9824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D98242"/>
                </a:solidFill>
                <a:latin typeface="Arial"/>
                <a:ea typeface="Arial"/>
                <a:cs typeface="Arial"/>
              </a:rPr>
              <a:t>325</a:t>
            </a:r>
          </a:p>
        </p:txBody>
      </p:sp>
      <p:sp>
        <p:nvSpPr>
          <p:cNvPr id="17" name="object-b-row">
            <a:extLst xmlns:a="http://schemas.openxmlformats.org/drawingml/2006/main">
              <a:ext uri="{FF2B5EF4-FFF2-40B4-BE49-F238E27FC236}">
                <a16:creationId xmlns:a16="http://schemas.microsoft.com/office/drawing/2014/main" id="{F8E5018F-F4E2-4CF9-89B2-C57A8356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514850"/>
            <a:ext cx="85915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18" name="object-b">
            <a:extLst xmlns:a="http://schemas.openxmlformats.org/drawingml/2006/main">
              <a:ext uri="{FF2B5EF4-FFF2-40B4-BE49-F238E27FC236}">
                <a16:creationId xmlns:a16="http://schemas.microsoft.com/office/drawing/2014/main" id="{E4E63D87-D844-4C4E-B83D-B5AA573C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72440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Объект B</a:t>
            </a:r>
          </a:p>
        </p:txBody>
      </p:sp>
      <p:sp>
        <p:nvSpPr>
          <p:cNvPr id="19" name="object-b-impr">
            <a:extLst xmlns:a="http://schemas.openxmlformats.org/drawingml/2006/main">
              <a:ext uri="{FF2B5EF4-FFF2-40B4-BE49-F238E27FC236}">
                <a16:creationId xmlns:a16="http://schemas.microsoft.com/office/drawing/2014/main" id="{171E86A5-0789-4EF4-BF4D-84EE6E91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72440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025" b="1">
                <a:solidFill>
                  <a:srgbClr val="1D4E7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D4E73"/>
                </a:solidFill>
                <a:latin typeface="Arial"/>
                <a:ea typeface="Arial"/>
                <a:cs typeface="Arial"/>
              </a:rPr>
              <a:t>102,3 тыс.</a:t>
            </a:r>
          </a:p>
        </p:txBody>
      </p:sp>
      <p:sp>
        <p:nvSpPr>
          <p:cNvPr id="20" name="object-b-click">
            <a:extLst xmlns:a="http://schemas.openxmlformats.org/drawingml/2006/main">
              <a:ext uri="{FF2B5EF4-FFF2-40B4-BE49-F238E27FC236}">
                <a16:creationId xmlns:a16="http://schemas.microsoft.com/office/drawing/2014/main" id="{2089C3DB-EEE2-4BF7-83FC-3D992319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4724400"/>
            <a:ext cx="180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025" b="1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3C4A59"/>
                </a:solidFill>
                <a:latin typeface="Arial"/>
                <a:ea typeface="Arial"/>
                <a:cs typeface="Arial"/>
              </a:rPr>
              <a:t>16,0 тыс.</a:t>
            </a:r>
          </a:p>
        </p:txBody>
      </p:sp>
      <p:sp>
        <p:nvSpPr>
          <p:cNvPr id="21" name="object-b-buy">
            <a:extLst xmlns:a="http://schemas.openxmlformats.org/drawingml/2006/main">
              <a:ext uri="{FF2B5EF4-FFF2-40B4-BE49-F238E27FC236}">
                <a16:creationId xmlns:a16="http://schemas.microsoft.com/office/drawing/2014/main" id="{44FA631A-D95E-47FB-8987-B68A3DED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06300" y="4724400"/>
            <a:ext cx="1676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550" b="1">
                <a:solidFill>
                  <a:srgbClr val="D9824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D98242"/>
                </a:solidFill>
                <a:latin typeface="Arial"/>
                <a:ea typeface="Arial"/>
                <a:cs typeface="Arial"/>
              </a:rPr>
              <a:t>326</a:t>
            </a:r>
          </a:p>
        </p:txBody>
      </p:sp>
      <p:sp>
        <p:nvSpPr>
          <p:cNvPr id="22" name="takeaway-2">
            <a:extLst xmlns:a="http://schemas.openxmlformats.org/drawingml/2006/main">
              <a:ext uri="{FF2B5EF4-FFF2-40B4-BE49-F238E27FC236}">
                <a16:creationId xmlns:a16="http://schemas.microsoft.com/office/drawing/2014/main" id="{DB4603E0-F983-41CB-86BB-E735BC1E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457950"/>
            <a:ext cx="13487400" cy="1200150"/>
          </a:xfrm>
          <a:prstGeom xmlns:a="http://schemas.openxmlformats.org/drawingml/2006/main" prst="roundRect">
            <a:avLst>
              <a:gd name="adj" fmla="val 12698"/>
            </a:avLst>
          </a:prstGeom>
          <a:solidFill xmlns:a="http://schemas.openxmlformats.org/drawingml/2006/main">
            <a:srgbClr val="1D4E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takeaway-2-text">
            <a:extLst xmlns:a="http://schemas.openxmlformats.org/drawingml/2006/main">
              <a:ext uri="{FF2B5EF4-FFF2-40B4-BE49-F238E27FC236}">
                <a16:creationId xmlns:a16="http://schemas.microsoft.com/office/drawing/2014/main" id="{21E66143-3F15-404D-A84A-DDB274D8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6619875"/>
            <a:ext cx="126492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Брендовая реклама не только приводит трафик.</a:t>
            </a:r>
          </a:p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Она защищает уже сформированный спрос от агрегаторов и конкурентов.</a:t>
            </a:r>
          </a:p>
        </p:txBody>
      </p:sp>
      <p:sp>
        <p:nvSpPr>
          <p:cNvPr id="24" name="footer-rule-2">
            <a:extLst xmlns:a="http://schemas.openxmlformats.org/drawingml/2006/main">
              <a:ext uri="{FF2B5EF4-FFF2-40B4-BE49-F238E27FC236}">
                <a16:creationId xmlns:a16="http://schemas.microsoft.com/office/drawing/2014/main" id="{2FF801B6-76DF-46CB-A1EB-645C722DE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20050"/>
            <a:ext cx="13487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footer-brand-2">
            <a:extLst xmlns:a="http://schemas.openxmlformats.org/drawingml/2006/main">
              <a:ext uri="{FF2B5EF4-FFF2-40B4-BE49-F238E27FC236}">
                <a16:creationId xmlns:a16="http://schemas.microsoft.com/office/drawing/2014/main" id="{E0AC1F0E-9BEF-4FD7-8494-F53519DC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962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E7A87"/>
                </a:solidFill>
                <a:latin typeface="Arial"/>
                <a:ea typeface="Arial"/>
                <a:cs typeface="Arial"/>
              </a:rPr>
              <a:t>АЛЕКМО  ·  DIGITAL-МАРКЕТИНГ</a:t>
            </a:r>
          </a:p>
        </p:txBody>
      </p:sp>
      <p:sp>
        <p:nvSpPr>
          <p:cNvPr id="26" name="footer-note-2">
            <a:extLst xmlns:a="http://schemas.openxmlformats.org/drawingml/2006/main">
              <a:ext uri="{FF2B5EF4-FFF2-40B4-BE49-F238E27FC236}">
                <a16:creationId xmlns:a16="http://schemas.microsoft.com/office/drawing/2014/main" id="{978CD20E-535F-4E87-9236-CF031D9B6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809625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E7A87"/>
                </a:solidFill>
                <a:latin typeface="Arial"/>
                <a:ea typeface="Arial"/>
                <a:cs typeface="Arial"/>
              </a:rPr>
              <a:t>Данные за 30 дней · объекты обезличены</a:t>
            </a:r>
          </a:p>
        </p:txBody>
      </p:sp>
      <p:sp>
        <p:nvSpPr>
          <p:cNvPr id="27" name="footer-page-2">
            <a:extLst xmlns:a="http://schemas.openxmlformats.org/drawingml/2006/main">
              <a:ext uri="{FF2B5EF4-FFF2-40B4-BE49-F238E27FC236}">
                <a16:creationId xmlns:a16="http://schemas.microsoft.com/office/drawing/2014/main" id="{E481CC45-B25E-43C5-9807-0F8A77EE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73125" y="8096250"/>
            <a:ext cx="7905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999593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eyebrow-3">
            <a:extLst xmlns:a="http://schemas.openxmlformats.org/drawingml/2006/main">
              <a:ext uri="{FF2B5EF4-FFF2-40B4-BE49-F238E27FC236}">
                <a16:creationId xmlns:a16="http://schemas.microsoft.com/office/drawing/2014/main" id="{F85445BD-A330-43CC-9FF5-7105D289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03  ·  НАКОПЛЕННАЯ ВОРОНКА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C10A4208-D6CF-46C2-900C-0B3EFB99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95350"/>
            <a:ext cx="13487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Выручку создаёт не одно касание, а последовательность</a:t>
            </a:r>
          </a:p>
        </p:txBody>
      </p:sp>
      <p:sp>
        <p:nvSpPr>
          <p:cNvPr id="3" name="subtitle-3">
            <a:extLst xmlns:a="http://schemas.openxmlformats.org/drawingml/2006/main">
              <a:ext uri="{FF2B5EF4-FFF2-40B4-BE49-F238E27FC236}">
                <a16:creationId xmlns:a16="http://schemas.microsoft.com/office/drawing/2014/main" id="{0F839FAA-1862-45F7-A06F-9DC964ADD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09750"/>
            <a:ext cx="13487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E7A87"/>
                </a:solidFill>
                <a:latin typeface="Arial"/>
                <a:ea typeface="Arial"/>
                <a:cs typeface="Arial"/>
              </a:rPr>
              <a:t>Повторные посетители конвертируются лучше, потому что уже прошли часть пути к покупке</a:t>
            </a:r>
          </a:p>
        </p:txBody>
      </p:sp>
      <p:sp>
        <p:nvSpPr>
          <p:cNvPr id="4" name="funnel-stat">
            <a:extLst xmlns:a="http://schemas.openxmlformats.org/drawingml/2006/main">
              <a:ext uri="{FF2B5EF4-FFF2-40B4-BE49-F238E27FC236}">
                <a16:creationId xmlns:a16="http://schemas.microsoft.com/office/drawing/2014/main" id="{5AB78AD4-7C72-4B99-AA25-F5DE0E73F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71750"/>
            <a:ext cx="134874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EA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unnel-stat-number">
            <a:extLst xmlns:a="http://schemas.openxmlformats.org/drawingml/2006/main">
              <a:ext uri="{FF2B5EF4-FFF2-40B4-BE49-F238E27FC236}">
                <a16:creationId xmlns:a16="http://schemas.microsoft.com/office/drawing/2014/main" id="{AB62CE90-2DFC-44FD-80B9-05D2E692F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676525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4E7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D4E73"/>
                </a:solidFill>
                <a:latin typeface="Arial"/>
                <a:ea typeface="Arial"/>
                <a:cs typeface="Arial"/>
              </a:rPr>
              <a:t>≈204 млн ₽</a:t>
            </a:r>
          </a:p>
        </p:txBody>
      </p:sp>
      <p:sp>
        <p:nvSpPr>
          <p:cNvPr id="6" name="funnel-stat-text">
            <a:extLst xmlns:a="http://schemas.openxmlformats.org/drawingml/2006/main">
              <a:ext uri="{FF2B5EF4-FFF2-40B4-BE49-F238E27FC236}">
                <a16:creationId xmlns:a16="http://schemas.microsoft.com/office/drawing/2014/main" id="{5659F442-3131-46C1-9373-C48D2DA2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676525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привязанного рекламного дохода дали новые аудитории, клиентская база и ретаргетинг в июне 2026 года</a:t>
            </a:r>
          </a:p>
        </p:txBody>
      </p:sp>
      <p:sp>
        <p:nvSpPr>
          <p:cNvPr id="7" name="funnel-node-0">
            <a:extLst xmlns:a="http://schemas.openxmlformats.org/drawingml/2006/main">
              <a:ext uri="{FF2B5EF4-FFF2-40B4-BE49-F238E27FC236}">
                <a16:creationId xmlns:a16="http://schemas.microsoft.com/office/drawing/2014/main" id="{BA7C8116-831B-44A6-8557-D730F7FA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14800"/>
            <a:ext cx="200025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DDEBF5"/>
          </a:solidFill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8" name="funnel-step-0">
            <a:extLst xmlns:a="http://schemas.openxmlformats.org/drawingml/2006/main">
              <a:ext uri="{FF2B5EF4-FFF2-40B4-BE49-F238E27FC236}">
                <a16:creationId xmlns:a16="http://schemas.microsoft.com/office/drawing/2014/main" id="{146BE890-A9F1-440D-9810-8858A901D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2481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funnel-label-0">
            <a:extLst xmlns:a="http://schemas.openxmlformats.org/drawingml/2006/main">
              <a:ext uri="{FF2B5EF4-FFF2-40B4-BE49-F238E27FC236}">
                <a16:creationId xmlns:a16="http://schemas.microsoft.com/office/drawing/2014/main" id="{75FE0585-4416-47CE-B924-FFD376BC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72000"/>
            <a:ext cx="16573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УВИДЕЛ</a:t>
            </a:r>
          </a:p>
        </p:txBody>
      </p:sp>
      <p:sp>
        <p:nvSpPr>
          <p:cNvPr id="10" name="funnel-arrow-0">
            <a:extLst xmlns:a="http://schemas.openxmlformats.org/drawingml/2006/main">
              <a:ext uri="{FF2B5EF4-FFF2-40B4-BE49-F238E27FC236}">
                <a16:creationId xmlns:a16="http://schemas.microsoft.com/office/drawing/2014/main" id="{3C20874B-2BD6-40C2-A88F-891CA304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495800"/>
            <a:ext cx="257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1" name="funnel-node-1">
            <a:extLst xmlns:a="http://schemas.openxmlformats.org/drawingml/2006/main">
              <a:ext uri="{FF2B5EF4-FFF2-40B4-BE49-F238E27FC236}">
                <a16:creationId xmlns:a16="http://schemas.microsoft.com/office/drawing/2014/main" id="{299CEF3E-1B0B-4849-877D-8A31EE6C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4114800"/>
            <a:ext cx="200025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12" name="funnel-step-1">
            <a:extLst xmlns:a="http://schemas.openxmlformats.org/drawingml/2006/main">
              <a:ext uri="{FF2B5EF4-FFF2-40B4-BE49-F238E27FC236}">
                <a16:creationId xmlns:a16="http://schemas.microsoft.com/office/drawing/2014/main" id="{674781C5-1BA2-412E-B72E-8959C9085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42481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funnel-label-1">
            <a:extLst xmlns:a="http://schemas.openxmlformats.org/drawingml/2006/main">
              <a:ext uri="{FF2B5EF4-FFF2-40B4-BE49-F238E27FC236}">
                <a16:creationId xmlns:a16="http://schemas.microsoft.com/office/drawing/2014/main" id="{D612A26A-1FF2-4124-A572-C54FC844D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4572000"/>
            <a:ext cx="16573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ИЗУЧИЛ</a:t>
            </a:r>
          </a:p>
        </p:txBody>
      </p:sp>
      <p:sp>
        <p:nvSpPr>
          <p:cNvPr id="14" name="funnel-arrow-1">
            <a:extLst xmlns:a="http://schemas.openxmlformats.org/drawingml/2006/main">
              <a:ext uri="{FF2B5EF4-FFF2-40B4-BE49-F238E27FC236}">
                <a16:creationId xmlns:a16="http://schemas.microsoft.com/office/drawing/2014/main" id="{554ABB10-CF5E-4F2A-9CB1-AD79C5B00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495800"/>
            <a:ext cx="257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5" name="funnel-node-2">
            <a:extLst xmlns:a="http://schemas.openxmlformats.org/drawingml/2006/main">
              <a:ext uri="{FF2B5EF4-FFF2-40B4-BE49-F238E27FC236}">
                <a16:creationId xmlns:a16="http://schemas.microsoft.com/office/drawing/2014/main" id="{211DEF01-AEE7-4C48-8546-89CE7193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4114800"/>
            <a:ext cx="200025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DDEBF5"/>
          </a:solidFill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16" name="funnel-step-2">
            <a:extLst xmlns:a="http://schemas.openxmlformats.org/drawingml/2006/main">
              <a:ext uri="{FF2B5EF4-FFF2-40B4-BE49-F238E27FC236}">
                <a16:creationId xmlns:a16="http://schemas.microsoft.com/office/drawing/2014/main" id="{46592540-1DEA-4E7F-A0DD-F73DE643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2481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funnel-label-2">
            <a:extLst xmlns:a="http://schemas.openxmlformats.org/drawingml/2006/main">
              <a:ext uri="{FF2B5EF4-FFF2-40B4-BE49-F238E27FC236}">
                <a16:creationId xmlns:a16="http://schemas.microsoft.com/office/drawing/2014/main" id="{0430C8AD-0570-41C4-9BAC-C6191296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572000"/>
            <a:ext cx="16573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СРАВНИЛ</a:t>
            </a:r>
          </a:p>
        </p:txBody>
      </p:sp>
      <p:sp>
        <p:nvSpPr>
          <p:cNvPr id="18" name="funnel-arrow-2">
            <a:extLst xmlns:a="http://schemas.openxmlformats.org/drawingml/2006/main">
              <a:ext uri="{FF2B5EF4-FFF2-40B4-BE49-F238E27FC236}">
                <a16:creationId xmlns:a16="http://schemas.microsoft.com/office/drawing/2014/main" id="{904B90F8-6959-4CE0-8153-A6C2CB499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495800"/>
            <a:ext cx="257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9" name="funnel-node-3">
            <a:extLst xmlns:a="http://schemas.openxmlformats.org/drawingml/2006/main">
              <a:ext uri="{FF2B5EF4-FFF2-40B4-BE49-F238E27FC236}">
                <a16:creationId xmlns:a16="http://schemas.microsoft.com/office/drawing/2014/main" id="{5CF0DD8A-AF93-4080-8ADC-0323D6E1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4114800"/>
            <a:ext cx="200025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20" name="funnel-step-3">
            <a:extLst xmlns:a="http://schemas.openxmlformats.org/drawingml/2006/main">
              <a:ext uri="{FF2B5EF4-FFF2-40B4-BE49-F238E27FC236}">
                <a16:creationId xmlns:a16="http://schemas.microsoft.com/office/drawing/2014/main" id="{745F5D67-459A-4B6C-9DD6-6A7D0A2C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42481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funnel-label-3">
            <a:extLst xmlns:a="http://schemas.openxmlformats.org/drawingml/2006/main">
              <a:ext uri="{FF2B5EF4-FFF2-40B4-BE49-F238E27FC236}">
                <a16:creationId xmlns:a16="http://schemas.microsoft.com/office/drawing/2014/main" id="{B1957988-6752-4F50-90E5-00F2959F4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4572000"/>
            <a:ext cx="16573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ВЕРНУЛСЯ</a:t>
            </a:r>
          </a:p>
        </p:txBody>
      </p:sp>
      <p:sp>
        <p:nvSpPr>
          <p:cNvPr id="22" name="funnel-arrow-3">
            <a:extLst xmlns:a="http://schemas.openxmlformats.org/drawingml/2006/main">
              <a:ext uri="{FF2B5EF4-FFF2-40B4-BE49-F238E27FC236}">
                <a16:creationId xmlns:a16="http://schemas.microsoft.com/office/drawing/2014/main" id="{A8D54C52-DF80-4EB4-8C2E-73D45BE5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2175" y="4495800"/>
            <a:ext cx="257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3" name="funnel-node-4">
            <a:extLst xmlns:a="http://schemas.openxmlformats.org/drawingml/2006/main">
              <a:ext uri="{FF2B5EF4-FFF2-40B4-BE49-F238E27FC236}">
                <a16:creationId xmlns:a16="http://schemas.microsoft.com/office/drawing/2014/main" id="{FBBD2FE2-7B34-40F3-B33A-3195CF74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114800"/>
            <a:ext cx="200025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DDEBF5"/>
          </a:solidFill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24" name="funnel-step-4">
            <a:extLst xmlns:a="http://schemas.openxmlformats.org/drawingml/2006/main">
              <a:ext uri="{FF2B5EF4-FFF2-40B4-BE49-F238E27FC236}">
                <a16:creationId xmlns:a16="http://schemas.microsoft.com/office/drawing/2014/main" id="{633D7E4D-4EF9-4442-9493-2E21D244D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42481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5" name="funnel-label-4">
            <a:extLst xmlns:a="http://schemas.openxmlformats.org/drawingml/2006/main">
              <a:ext uri="{FF2B5EF4-FFF2-40B4-BE49-F238E27FC236}">
                <a16:creationId xmlns:a16="http://schemas.microsoft.com/office/drawing/2014/main" id="{BBE029F5-B03D-47FA-9436-6950D45B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4572000"/>
            <a:ext cx="16573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НОВОЕ КАСАНИЕ</a:t>
            </a:r>
          </a:p>
        </p:txBody>
      </p:sp>
      <p:sp>
        <p:nvSpPr>
          <p:cNvPr id="26" name="funnel-arrow-4">
            <a:extLst xmlns:a="http://schemas.openxmlformats.org/drawingml/2006/main">
              <a:ext uri="{FF2B5EF4-FFF2-40B4-BE49-F238E27FC236}">
                <a16:creationId xmlns:a16="http://schemas.microsoft.com/office/drawing/2014/main" id="{1DF35EDF-4520-4778-8126-E674808D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495800"/>
            <a:ext cx="257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7" name="funnel-node-5">
            <a:extLst xmlns:a="http://schemas.openxmlformats.org/drawingml/2006/main">
              <a:ext uri="{FF2B5EF4-FFF2-40B4-BE49-F238E27FC236}">
                <a16:creationId xmlns:a16="http://schemas.microsoft.com/office/drawing/2014/main" id="{F7B7C129-16C9-4FDD-9D50-B038EEC82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53925" y="4114800"/>
            <a:ext cx="200025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1D4E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funnel-step-5">
            <a:extLst xmlns:a="http://schemas.openxmlformats.org/drawingml/2006/main">
              <a:ext uri="{FF2B5EF4-FFF2-40B4-BE49-F238E27FC236}">
                <a16:creationId xmlns:a16="http://schemas.microsoft.com/office/drawing/2014/main" id="{31C314D8-96B7-4E41-8CDE-3F8D5569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5375" y="42481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9" name="funnel-label-5">
            <a:extLst xmlns:a="http://schemas.openxmlformats.org/drawingml/2006/main">
              <a:ext uri="{FF2B5EF4-FFF2-40B4-BE49-F238E27FC236}">
                <a16:creationId xmlns:a16="http://schemas.microsoft.com/office/drawing/2014/main" id="{D11513A0-E26E-406A-A207-C0F921E28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5375" y="4572000"/>
            <a:ext cx="16573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ЗАБРОНИРОВАЛ</a:t>
            </a:r>
          </a:p>
        </p:txBody>
      </p:sp>
      <p:sp>
        <p:nvSpPr>
          <p:cNvPr id="30" name="takeaway-3">
            <a:extLst xmlns:a="http://schemas.openxmlformats.org/drawingml/2006/main">
              <a:ext uri="{FF2B5EF4-FFF2-40B4-BE49-F238E27FC236}">
                <a16:creationId xmlns:a16="http://schemas.microsoft.com/office/drawing/2014/main" id="{EF87EF4E-BB1A-4443-A1F3-4BE20E659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153150"/>
            <a:ext cx="13487400" cy="1504950"/>
          </a:xfrm>
          <a:prstGeom xmlns:a="http://schemas.openxmlformats.org/drawingml/2006/main" prst="roundRect">
            <a:avLst>
              <a:gd name="adj" fmla="val 101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31" name="takeaway-3-accent">
            <a:extLst xmlns:a="http://schemas.openxmlformats.org/drawingml/2006/main">
              <a:ext uri="{FF2B5EF4-FFF2-40B4-BE49-F238E27FC236}">
                <a16:creationId xmlns:a16="http://schemas.microsoft.com/office/drawing/2014/main" id="{D732E0E5-4211-44D6-AEB1-E1632981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153150"/>
            <a:ext cx="114300" cy="1504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82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akeaway-3-title">
            <a:extLst xmlns:a="http://schemas.openxmlformats.org/drawingml/2006/main">
              <a:ext uri="{FF2B5EF4-FFF2-40B4-BE49-F238E27FC236}">
                <a16:creationId xmlns:a16="http://schemas.microsoft.com/office/drawing/2014/main" id="{ECA3C07C-1F9E-43AA-8C17-1420593DD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6305550"/>
            <a:ext cx="1219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Почему эффект отключения рекламы виден не сразу</a:t>
            </a:r>
          </a:p>
        </p:txBody>
      </p:sp>
      <p:sp>
        <p:nvSpPr>
          <p:cNvPr id="33" name="takeaway-3-text">
            <a:extLst xmlns:a="http://schemas.openxmlformats.org/drawingml/2006/main">
              <a:ext uri="{FF2B5EF4-FFF2-40B4-BE49-F238E27FC236}">
                <a16:creationId xmlns:a16="http://schemas.microsoft.com/office/drawing/2014/main" id="{63E68DC2-3D69-4784-A6B0-FAB711D2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6762750"/>
            <a:ext cx="12192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Старые пользователи ещё продолжают бронировать, но перестаёт пополняться аудитория,</a:t>
            </a:r>
          </a:p>
          <a:p xmlns:a="http://schemas.openxmlformats.org/drawingml/2006/main">
            <a:pPr algn="l">
              <a:defRPr sz="1800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которую через несколько недель можно вернуть ретаргетингом, CRM и брендовым поиском.</a:t>
            </a:r>
          </a:p>
        </p:txBody>
      </p:sp>
      <p:sp>
        <p:nvSpPr>
          <p:cNvPr id="34" name="footer-rule-3">
            <a:extLst xmlns:a="http://schemas.openxmlformats.org/drawingml/2006/main">
              <a:ext uri="{FF2B5EF4-FFF2-40B4-BE49-F238E27FC236}">
                <a16:creationId xmlns:a16="http://schemas.microsoft.com/office/drawing/2014/main" id="{8A243D92-B38F-418E-AC7A-1029DB96F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20050"/>
            <a:ext cx="13487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footer-brand-3">
            <a:extLst xmlns:a="http://schemas.openxmlformats.org/drawingml/2006/main">
              <a:ext uri="{FF2B5EF4-FFF2-40B4-BE49-F238E27FC236}">
                <a16:creationId xmlns:a16="http://schemas.microsoft.com/office/drawing/2014/main" id="{78C0FB11-D35F-4179-94F5-6515729F1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962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E7A87"/>
                </a:solidFill>
                <a:latin typeface="Arial"/>
                <a:ea typeface="Arial"/>
                <a:cs typeface="Arial"/>
              </a:rPr>
              <a:t>АЛЕКМО  ·  DIGITAL-МАРКЕТИНГ</a:t>
            </a:r>
          </a:p>
        </p:txBody>
      </p:sp>
      <p:sp>
        <p:nvSpPr>
          <p:cNvPr id="36" name="footer-note-3">
            <a:extLst xmlns:a="http://schemas.openxmlformats.org/drawingml/2006/main">
              <a:ext uri="{FF2B5EF4-FFF2-40B4-BE49-F238E27FC236}">
                <a16:creationId xmlns:a16="http://schemas.microsoft.com/office/drawing/2014/main" id="{C5C0D711-2DAE-4803-8687-934BD857C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809625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E7A87"/>
                </a:solidFill>
                <a:latin typeface="Arial"/>
                <a:ea typeface="Arial"/>
                <a:cs typeface="Arial"/>
              </a:rPr>
              <a:t>Данные и формулировки обезличены</a:t>
            </a:r>
          </a:p>
        </p:txBody>
      </p:sp>
      <p:sp>
        <p:nvSpPr>
          <p:cNvPr id="37" name="footer-page-3">
            <a:extLst xmlns:a="http://schemas.openxmlformats.org/drawingml/2006/main">
              <a:ext uri="{FF2B5EF4-FFF2-40B4-BE49-F238E27FC236}">
                <a16:creationId xmlns:a16="http://schemas.microsoft.com/office/drawing/2014/main" id="{F53DF7D8-8615-4105-86C3-81FB794E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73125" y="8096250"/>
            <a:ext cx="7905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888825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eyebrow-4">
            <a:extLst xmlns:a="http://schemas.openxmlformats.org/drawingml/2006/main">
              <a:ext uri="{FF2B5EF4-FFF2-40B4-BE49-F238E27FC236}">
                <a16:creationId xmlns:a16="http://schemas.microsoft.com/office/drawing/2014/main" id="{6077E673-7775-421A-8D44-E60D9185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04  ·  ПРОВЕРКА ГИПОТЕЗЫ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1807C0AB-6F8F-4A93-91CA-77A54C9F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95350"/>
            <a:ext cx="13487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C3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C3B"/>
                </a:solidFill>
                <a:latin typeface="Arial"/>
                <a:ea typeface="Arial"/>
                <a:cs typeface="Arial"/>
              </a:rPr>
              <a:t>Экономию оценивают по общей выручке, а не по одному каналу</a:t>
            </a:r>
          </a:p>
        </p:txBody>
      </p:sp>
      <p:sp>
        <p:nvSpPr>
          <p:cNvPr id="3" name="subtitle-4">
            <a:extLst xmlns:a="http://schemas.openxmlformats.org/drawingml/2006/main">
              <a:ext uri="{FF2B5EF4-FFF2-40B4-BE49-F238E27FC236}">
                <a16:creationId xmlns:a16="http://schemas.microsoft.com/office/drawing/2014/main" id="{C4872BD8-ECFA-4BB1-AD17-528BB27E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09750"/>
            <a:ext cx="13487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E7A87"/>
                </a:solidFill>
                <a:latin typeface="Arial"/>
                <a:ea typeface="Arial"/>
                <a:cs typeface="Arial"/>
              </a:rPr>
              <a:t>Условный эксперимент: брендовая реклама сокращена на части географии</a:t>
            </a:r>
          </a:p>
        </p:txBody>
      </p:sp>
      <p:sp>
        <p:nvSpPr>
          <p:cNvPr id="4" name="scenario-a-bg">
            <a:extLst xmlns:a="http://schemas.openxmlformats.org/drawingml/2006/main">
              <a:ext uri="{FF2B5EF4-FFF2-40B4-BE49-F238E27FC236}">
                <a16:creationId xmlns:a16="http://schemas.microsoft.com/office/drawing/2014/main" id="{C25FC8EF-80D9-4DFF-A727-FCBF8AE7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24150"/>
            <a:ext cx="6477000" cy="3467100"/>
          </a:xfrm>
          <a:prstGeom xmlns:a="http://schemas.openxmlformats.org/drawingml/2006/main" prst="roundRect">
            <a:avLst>
              <a:gd name="adj" fmla="val 4396"/>
            </a:avLst>
          </a:prstGeom>
          <a:solidFill xmlns:a="http://schemas.openxmlformats.org/drawingml/2006/main">
            <a:srgbClr val="E8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scenario-a-label">
            <a:extLst xmlns:a="http://schemas.openxmlformats.org/drawingml/2006/main">
              <a:ext uri="{FF2B5EF4-FFF2-40B4-BE49-F238E27FC236}">
                <a16:creationId xmlns:a16="http://schemas.microsoft.com/office/drawing/2014/main" id="{1950E8F6-C36B-4D57-8DDE-C43CDC75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099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F7D6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F7D66"/>
                </a:solidFill>
                <a:latin typeface="Arial"/>
                <a:ea typeface="Arial"/>
                <a:cs typeface="Arial"/>
              </a:rPr>
              <a:t>СЦЕНАРИЙ A</a:t>
            </a:r>
          </a:p>
        </p:txBody>
      </p:sp>
      <p:sp>
        <p:nvSpPr>
          <p:cNvPr id="6" name="scenario-a-paid-label">
            <a:extLst xmlns:a="http://schemas.openxmlformats.org/drawingml/2006/main">
              <a:ext uri="{FF2B5EF4-FFF2-40B4-BE49-F238E27FC236}">
                <a16:creationId xmlns:a16="http://schemas.microsoft.com/office/drawing/2014/main" id="{27D3767C-FA10-419B-B148-D5184A35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242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Платный доход</a:t>
            </a:r>
          </a:p>
        </p:txBody>
      </p:sp>
      <p:sp>
        <p:nvSpPr>
          <p:cNvPr id="7" name="scenario-a-paid">
            <a:extLst xmlns:a="http://schemas.openxmlformats.org/drawingml/2006/main">
              <a:ext uri="{FF2B5EF4-FFF2-40B4-BE49-F238E27FC236}">
                <a16:creationId xmlns:a16="http://schemas.microsoft.com/office/drawing/2014/main" id="{7A54B72A-14DF-4541-AA8E-828B71EE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29000"/>
            <a:ext cx="285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700" b="1">
                <a:solidFill>
                  <a:srgbClr val="B85C5C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B85C5C"/>
                </a:solidFill>
                <a:latin typeface="Arial"/>
                <a:ea typeface="Arial"/>
                <a:cs typeface="Arial"/>
              </a:rPr>
              <a:t>−10 млн ₽</a:t>
            </a:r>
          </a:p>
        </p:txBody>
      </p:sp>
      <p:sp>
        <p:nvSpPr>
          <p:cNvPr id="8" name="scenario-a-org-label">
            <a:extLst xmlns:a="http://schemas.openxmlformats.org/drawingml/2006/main">
              <a:ext uri="{FF2B5EF4-FFF2-40B4-BE49-F238E27FC236}">
                <a16:creationId xmlns:a16="http://schemas.microsoft.com/office/drawing/2014/main" id="{16F76F34-01A4-4D3D-BD5B-51F1C513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1480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Рост органики</a:t>
            </a:r>
          </a:p>
        </p:txBody>
      </p:sp>
      <p:sp>
        <p:nvSpPr>
          <p:cNvPr id="9" name="scenario-a-org">
            <a:extLst xmlns:a="http://schemas.openxmlformats.org/drawingml/2006/main">
              <a:ext uri="{FF2B5EF4-FFF2-40B4-BE49-F238E27FC236}">
                <a16:creationId xmlns:a16="http://schemas.microsoft.com/office/drawing/2014/main" id="{FC6A6430-3D96-4621-B801-5BF17900A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19550"/>
            <a:ext cx="285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700" b="1">
                <a:solidFill>
                  <a:srgbClr val="2F7D6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F7D66"/>
                </a:solidFill>
                <a:latin typeface="Arial"/>
                <a:ea typeface="Arial"/>
                <a:cs typeface="Arial"/>
              </a:rPr>
              <a:t>+9 млн ₽</a:t>
            </a:r>
          </a:p>
        </p:txBody>
      </p:sp>
      <p:sp>
        <p:nvSpPr>
          <p:cNvPr id="10" name="scenario-a-rule">
            <a:extLst xmlns:a="http://schemas.openxmlformats.org/drawingml/2006/main">
              <a:ext uri="{FF2B5EF4-FFF2-40B4-BE49-F238E27FC236}">
                <a16:creationId xmlns:a16="http://schemas.microsoft.com/office/drawing/2014/main" id="{2F1A369B-ECE5-4021-A036-1D69DCCA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762500"/>
            <a:ext cx="5715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D9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cenario-a-total-label">
            <a:extLst xmlns:a="http://schemas.openxmlformats.org/drawingml/2006/main">
              <a:ext uri="{FF2B5EF4-FFF2-40B4-BE49-F238E27FC236}">
                <a16:creationId xmlns:a16="http://schemas.microsoft.com/office/drawing/2014/main" id="{36ECD050-FEF2-4FCE-A8CB-EF60D1567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530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C4A59"/>
                </a:solidFill>
                <a:latin typeface="Arial"/>
                <a:ea typeface="Arial"/>
                <a:cs typeface="Arial"/>
              </a:rPr>
              <a:t>Изменение общей выручки</a:t>
            </a:r>
          </a:p>
        </p:txBody>
      </p:sp>
      <p:sp>
        <p:nvSpPr>
          <p:cNvPr id="12" name="scenario-a-total">
            <a:extLst xmlns:a="http://schemas.openxmlformats.org/drawingml/2006/main">
              <a:ext uri="{FF2B5EF4-FFF2-40B4-BE49-F238E27FC236}">
                <a16:creationId xmlns:a16="http://schemas.microsoft.com/office/drawing/2014/main" id="{E6143C05-3207-4613-ACFA-27F883115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838700"/>
            <a:ext cx="257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3150" b="1">
                <a:solidFill>
                  <a:srgbClr val="2F7D66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2F7D66"/>
                </a:solidFill>
                <a:latin typeface="Arial"/>
                <a:ea typeface="Arial"/>
                <a:cs typeface="Arial"/>
              </a:rPr>
              <a:t>−1 млн ₽</a:t>
            </a:r>
          </a:p>
        </p:txBody>
      </p:sp>
      <p:sp>
        <p:nvSpPr>
          <p:cNvPr id="13" name="scenario-a-conclusion">
            <a:extLst xmlns:a="http://schemas.openxmlformats.org/drawingml/2006/main">
              <a:ext uri="{FF2B5EF4-FFF2-40B4-BE49-F238E27FC236}">
                <a16:creationId xmlns:a16="http://schemas.microsoft.com/office/drawing/2014/main" id="{4EB15A41-0DF4-4CDD-BF14-95F87E8A5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524500"/>
            <a:ext cx="561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F7D6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F7D66"/>
                </a:solidFill>
                <a:latin typeface="Arial"/>
                <a:ea typeface="Arial"/>
                <a:cs typeface="Arial"/>
              </a:rPr>
              <a:t>Большая часть рекламы каннибализировала органический спрос</a:t>
            </a:r>
          </a:p>
        </p:txBody>
      </p:sp>
      <p:sp>
        <p:nvSpPr>
          <p:cNvPr id="14" name="scenario-b-bg">
            <a:extLst xmlns:a="http://schemas.openxmlformats.org/drawingml/2006/main">
              <a:ext uri="{FF2B5EF4-FFF2-40B4-BE49-F238E27FC236}">
                <a16:creationId xmlns:a16="http://schemas.microsoft.com/office/drawing/2014/main" id="{C087115B-B213-443A-918A-0C467C732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724150"/>
            <a:ext cx="6477000" cy="3467100"/>
          </a:xfrm>
          <a:prstGeom xmlns:a="http://schemas.openxmlformats.org/drawingml/2006/main" prst="roundRect">
            <a:avLst>
              <a:gd name="adj" fmla="val 4396"/>
            </a:avLst>
          </a:prstGeom>
          <a:solidFill xmlns:a="http://schemas.openxmlformats.org/drawingml/2006/main">
            <a:srgbClr val="F8EC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cenario-b-label">
            <a:extLst xmlns:a="http://schemas.openxmlformats.org/drawingml/2006/main">
              <a:ext uri="{FF2B5EF4-FFF2-40B4-BE49-F238E27FC236}">
                <a16:creationId xmlns:a16="http://schemas.microsoft.com/office/drawing/2014/main" id="{144FDB4E-94E6-4A28-95A7-D5253C06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0099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85C5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85C5C"/>
                </a:solidFill>
                <a:latin typeface="Arial"/>
                <a:ea typeface="Arial"/>
                <a:cs typeface="Arial"/>
              </a:rPr>
              <a:t>СЦЕНАРИЙ B</a:t>
            </a:r>
          </a:p>
        </p:txBody>
      </p:sp>
      <p:sp>
        <p:nvSpPr>
          <p:cNvPr id="16" name="scenario-b-paid-label">
            <a:extLst xmlns:a="http://schemas.openxmlformats.org/drawingml/2006/main">
              <a:ext uri="{FF2B5EF4-FFF2-40B4-BE49-F238E27FC236}">
                <a16:creationId xmlns:a16="http://schemas.microsoft.com/office/drawing/2014/main" id="{5E1A000B-385E-4A6F-AD9F-D31817A5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5242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Платный доход</a:t>
            </a:r>
          </a:p>
        </p:txBody>
      </p:sp>
      <p:sp>
        <p:nvSpPr>
          <p:cNvPr id="17" name="scenario-b-paid">
            <a:extLst xmlns:a="http://schemas.openxmlformats.org/drawingml/2006/main">
              <a:ext uri="{FF2B5EF4-FFF2-40B4-BE49-F238E27FC236}">
                <a16:creationId xmlns:a16="http://schemas.microsoft.com/office/drawing/2014/main" id="{BD2891F8-1738-47CF-9C61-0B41F764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3429000"/>
            <a:ext cx="285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700" b="1">
                <a:solidFill>
                  <a:srgbClr val="B85C5C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B85C5C"/>
                </a:solidFill>
                <a:latin typeface="Arial"/>
                <a:ea typeface="Arial"/>
                <a:cs typeface="Arial"/>
              </a:rPr>
              <a:t>−10 млн ₽</a:t>
            </a:r>
          </a:p>
        </p:txBody>
      </p:sp>
      <p:sp>
        <p:nvSpPr>
          <p:cNvPr id="18" name="scenario-b-org-label">
            <a:extLst xmlns:a="http://schemas.openxmlformats.org/drawingml/2006/main">
              <a:ext uri="{FF2B5EF4-FFF2-40B4-BE49-F238E27FC236}">
                <a16:creationId xmlns:a16="http://schemas.microsoft.com/office/drawing/2014/main" id="{CA2B8D47-21FA-4078-9492-A016D274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11480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3C4A59"/>
                </a:solidFill>
                <a:latin typeface="Arial"/>
                <a:ea typeface="Arial"/>
                <a:cs typeface="Arial"/>
              </a:rPr>
              <a:t>Рост органики</a:t>
            </a:r>
          </a:p>
        </p:txBody>
      </p:sp>
      <p:sp>
        <p:nvSpPr>
          <p:cNvPr id="19" name="scenario-b-org">
            <a:extLst xmlns:a="http://schemas.openxmlformats.org/drawingml/2006/main">
              <a:ext uri="{FF2B5EF4-FFF2-40B4-BE49-F238E27FC236}">
                <a16:creationId xmlns:a16="http://schemas.microsoft.com/office/drawing/2014/main" id="{795155C1-4A01-4AA7-B482-36F55885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19550"/>
            <a:ext cx="285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700" b="1">
                <a:solidFill>
                  <a:srgbClr val="D98242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D98242"/>
                </a:solidFill>
                <a:latin typeface="Arial"/>
                <a:ea typeface="Arial"/>
                <a:cs typeface="Arial"/>
              </a:rPr>
              <a:t>+2–3 млн ₽</a:t>
            </a:r>
          </a:p>
        </p:txBody>
      </p:sp>
      <p:sp>
        <p:nvSpPr>
          <p:cNvPr id="20" name="scenario-b-rule">
            <a:extLst xmlns:a="http://schemas.openxmlformats.org/drawingml/2006/main">
              <a:ext uri="{FF2B5EF4-FFF2-40B4-BE49-F238E27FC236}">
                <a16:creationId xmlns:a16="http://schemas.microsoft.com/office/drawing/2014/main" id="{5D9BAD04-0F8E-4C1F-8A0B-79B8B64D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762500"/>
            <a:ext cx="5715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C9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scenario-b-total-label">
            <a:extLst xmlns:a="http://schemas.openxmlformats.org/drawingml/2006/main">
              <a:ext uri="{FF2B5EF4-FFF2-40B4-BE49-F238E27FC236}">
                <a16:creationId xmlns:a16="http://schemas.microsoft.com/office/drawing/2014/main" id="{9FC402F1-B82E-4E28-806B-D566A6740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9530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C4A5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C4A59"/>
                </a:solidFill>
                <a:latin typeface="Arial"/>
                <a:ea typeface="Arial"/>
                <a:cs typeface="Arial"/>
              </a:rPr>
              <a:t>Изменение общей выручки</a:t>
            </a:r>
          </a:p>
        </p:txBody>
      </p:sp>
      <p:sp>
        <p:nvSpPr>
          <p:cNvPr id="22" name="scenario-b-total">
            <a:extLst xmlns:a="http://schemas.openxmlformats.org/drawingml/2006/main">
              <a:ext uri="{FF2B5EF4-FFF2-40B4-BE49-F238E27FC236}">
                <a16:creationId xmlns:a16="http://schemas.microsoft.com/office/drawing/2014/main" id="{13084E45-6C37-41C6-9363-717FEE6C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4838700"/>
            <a:ext cx="257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3150" b="1">
                <a:solidFill>
                  <a:srgbClr val="B85C5C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B85C5C"/>
                </a:solidFill>
                <a:latin typeface="Arial"/>
                <a:ea typeface="Arial"/>
                <a:cs typeface="Arial"/>
              </a:rPr>
              <a:t>−7–8 млн ₽</a:t>
            </a:r>
          </a:p>
        </p:txBody>
      </p:sp>
      <p:sp>
        <p:nvSpPr>
          <p:cNvPr id="23" name="scenario-b-conclusion">
            <a:extLst xmlns:a="http://schemas.openxmlformats.org/drawingml/2006/main">
              <a:ext uri="{FF2B5EF4-FFF2-40B4-BE49-F238E27FC236}">
                <a16:creationId xmlns:a16="http://schemas.microsoft.com/office/drawing/2014/main" id="{BF1A04F0-0B6C-4A78-A434-B1992034D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524500"/>
            <a:ext cx="561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B85C5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B85C5C"/>
                </a:solidFill>
                <a:latin typeface="Arial"/>
                <a:ea typeface="Arial"/>
                <a:cs typeface="Arial"/>
              </a:rPr>
              <a:t>«Экономия» оказалась дороже сокращённого бюджета</a:t>
            </a:r>
          </a:p>
        </p:txBody>
      </p:sp>
      <p:sp>
        <p:nvSpPr>
          <p:cNvPr id="24" name="test-method">
            <a:extLst xmlns:a="http://schemas.openxmlformats.org/drawingml/2006/main">
              <a:ext uri="{FF2B5EF4-FFF2-40B4-BE49-F238E27FC236}">
                <a16:creationId xmlns:a16="http://schemas.microsoft.com/office/drawing/2014/main" id="{A447AE2C-4397-4D94-AC9A-7059EB4D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534150"/>
            <a:ext cx="13487400" cy="1123950"/>
          </a:xfrm>
          <a:prstGeom xmlns:a="http://schemas.openxmlformats.org/drawingml/2006/main" prst="roundRect">
            <a:avLst>
              <a:gd name="adj" fmla="val 13559"/>
            </a:avLst>
          </a:prstGeom>
          <a:solidFill xmlns:a="http://schemas.openxmlformats.org/drawingml/2006/main">
            <a:srgbClr val="1D4E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test-method-text">
            <a:extLst xmlns:a="http://schemas.openxmlformats.org/drawingml/2006/main">
              <a:ext uri="{FF2B5EF4-FFF2-40B4-BE49-F238E27FC236}">
                <a16:creationId xmlns:a16="http://schemas.microsoft.com/office/drawing/2014/main" id="{B3438294-6107-4E7E-8274-D0149599C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6715125"/>
            <a:ext cx="12649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Правильная проверка: платный доход  +  органика  +  общие продажи</a:t>
            </a:r>
          </a:p>
        </p:txBody>
      </p:sp>
      <p:sp>
        <p:nvSpPr>
          <p:cNvPr id="26" name="test-method-sub">
            <a:extLst xmlns:a="http://schemas.openxmlformats.org/drawingml/2006/main">
              <a:ext uri="{FF2B5EF4-FFF2-40B4-BE49-F238E27FC236}">
                <a16:creationId xmlns:a16="http://schemas.microsoft.com/office/drawing/2014/main" id="{F8E84D9F-469D-4E09-AF86-CC704137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7162800"/>
            <a:ext cx="1264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D9E8F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D9E8F2"/>
                </a:solidFill>
                <a:latin typeface="Arial"/>
                <a:ea typeface="Arial"/>
                <a:cs typeface="Arial"/>
              </a:rPr>
              <a:t>Так спор о бюджете превращается в нормальную инвестиционную модель.</a:t>
            </a:r>
          </a:p>
        </p:txBody>
      </p:sp>
      <p:sp>
        <p:nvSpPr>
          <p:cNvPr id="27" name="footer-rule-4">
            <a:extLst xmlns:a="http://schemas.openxmlformats.org/drawingml/2006/main">
              <a:ext uri="{FF2B5EF4-FFF2-40B4-BE49-F238E27FC236}">
                <a16:creationId xmlns:a16="http://schemas.microsoft.com/office/drawing/2014/main" id="{8671996E-F628-4CA2-B899-9DAD2F91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20050"/>
            <a:ext cx="13487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footer-brand-4">
            <a:extLst xmlns:a="http://schemas.openxmlformats.org/drawingml/2006/main">
              <a:ext uri="{FF2B5EF4-FFF2-40B4-BE49-F238E27FC236}">
                <a16:creationId xmlns:a16="http://schemas.microsoft.com/office/drawing/2014/main" id="{532B3DC2-8640-4244-8C51-241A6DDC1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962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E7A87"/>
                </a:solidFill>
                <a:latin typeface="Arial"/>
                <a:ea typeface="Arial"/>
                <a:cs typeface="Arial"/>
              </a:rPr>
              <a:t>АЛЕКМО  ·  DIGITAL-МАРКЕТИНГ</a:t>
            </a:r>
          </a:p>
        </p:txBody>
      </p:sp>
      <p:sp>
        <p:nvSpPr>
          <p:cNvPr id="29" name="footer-note-4">
            <a:extLst xmlns:a="http://schemas.openxmlformats.org/drawingml/2006/main">
              <a:ext uri="{FF2B5EF4-FFF2-40B4-BE49-F238E27FC236}">
                <a16:creationId xmlns:a16="http://schemas.microsoft.com/office/drawing/2014/main" id="{C40BD0D2-C09E-4AC5-83AB-DEB264FA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809625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E7A8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E7A87"/>
                </a:solidFill>
                <a:latin typeface="Arial"/>
                <a:ea typeface="Arial"/>
                <a:cs typeface="Arial"/>
              </a:rPr>
              <a:t>Условный пример эксперимента</a:t>
            </a:r>
          </a:p>
        </p:txBody>
      </p:sp>
      <p:sp>
        <p:nvSpPr>
          <p:cNvPr id="30" name="footer-page-4">
            <a:extLst xmlns:a="http://schemas.openxmlformats.org/drawingml/2006/main">
              <a:ext uri="{FF2B5EF4-FFF2-40B4-BE49-F238E27FC236}">
                <a16:creationId xmlns:a16="http://schemas.microsoft.com/office/drawing/2014/main" id="{4DFC1F52-2C85-4DEB-9D62-0BD08CD2E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73125" y="8096250"/>
            <a:ext cx="7905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2B6B9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B6B9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01774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2026-08-08T10:20:42.3110000Z</dcterms:created>
  <dcterms:modified xsi:type="dcterms:W3CDTF">2026-08-08T10:20:42.3110000Z</dcterms:modified>
</coreProperties>
</file>